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7"/>
  </p:notes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587" autoAdjust="0"/>
  </p:normalViewPr>
  <p:slideViewPr>
    <p:cSldViewPr>
      <p:cViewPr varScale="1">
        <p:scale>
          <a:sx n="70" d="100"/>
          <a:sy n="70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51017-B6BF-4B2E-8C0D-018004D2BD4A}" type="datetimeFigureOut">
              <a:rPr lang="es-BO" smtClean="0"/>
              <a:pPr/>
              <a:t>15/08/2013</a:t>
            </a:fld>
            <a:endParaRPr lang="es-B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E1704-38FE-4752-AD48-9EF0E9C590EB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3924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0B3A5-F211-4276-85C1-6FA55CADA85F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0C6E-D77D-4433-8E83-155E07563267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8E5-1D94-4FAF-8349-4D33BE9D1F9C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6EF3C-EF53-454E-93CC-1ECFD0A96411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5FA8-AD59-496F-8BBB-B7F12B2AEEBE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B006-E162-4567-9D20-9A78F039B55A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DAEF8-7AB6-424F-8B64-8918754643A6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43FF-F3C1-4113-9890-E17B0A7453B5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6EE6-126E-40DB-B85E-47C01814E17C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2492-D802-4C5E-83BC-24990AAE1640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8F49-B67A-4072-92C2-FE95F77BF790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F5FF-EC85-44B3-902A-AA8D8063C9FA}" type="datetime1">
              <a:rPr lang="es-BO" smtClean="0"/>
              <a:pPr/>
              <a:t>15/08/2013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993A1-8B87-4EFB-B108-A7A912A08ABE}" type="slidenum">
              <a:rPr lang="es-BO" smtClean="0"/>
              <a:pPr/>
              <a:t>‹Nº›</a:t>
            </a:fld>
            <a:endParaRPr lang="es-B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BO" dirty="0" smtClean="0"/>
              <a:t>«BUENOS MAESTROS Y MAESTROS FASCINANTES»</a:t>
            </a:r>
            <a:endParaRPr lang="es-B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12"/>
          </a:xfrm>
        </p:spPr>
        <p:txBody>
          <a:bodyPr>
            <a:normAutofit/>
          </a:bodyPr>
          <a:lstStyle/>
          <a:p>
            <a:r>
              <a:rPr lang="es-BO" dirty="0" smtClean="0"/>
              <a:t>COCHABAMBA -  BOLIVIA</a:t>
            </a:r>
          </a:p>
          <a:p>
            <a:r>
              <a:rPr lang="es-BO" dirty="0" smtClean="0"/>
              <a:t>2012</a:t>
            </a:r>
            <a:endParaRPr lang="es-BO" dirty="0"/>
          </a:p>
        </p:txBody>
      </p:sp>
      <p:sp>
        <p:nvSpPr>
          <p:cNvPr id="4" name="3 Rectángulo redondeado"/>
          <p:cNvSpPr/>
          <p:nvPr/>
        </p:nvSpPr>
        <p:spPr>
          <a:xfrm>
            <a:off x="2357422" y="5429264"/>
            <a:ext cx="342902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HUGO ALEX RIVAS MORA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7953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math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"/>
            <a:ext cx="3309934" cy="19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s-BO" dirty="0" smtClean="0"/>
              <a:t>SPA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BO" dirty="0" smtClean="0"/>
              <a:t>PORQUE:</a:t>
            </a:r>
          </a:p>
          <a:p>
            <a:pPr>
              <a:buNone/>
            </a:pPr>
            <a:r>
              <a:rPr lang="es-BO" dirty="0" smtClean="0"/>
              <a:t>LA CALIDAD DE VIDA DEL MAESTRO HA SIDO DESTRUIDA.</a:t>
            </a:r>
          </a:p>
          <a:p>
            <a:pPr>
              <a:buNone/>
            </a:pPr>
            <a:r>
              <a:rPr lang="es-BO" dirty="0" smtClean="0"/>
              <a:t>De acuerdo a investigaciones realizadas por la academia de inteligencia en Cochabamba, el 92% de los maestros presentan 3 o mas síntomas de estrés.</a:t>
            </a:r>
          </a:p>
          <a:p>
            <a:pPr>
              <a:buNone/>
            </a:pPr>
            <a:r>
              <a:rPr lang="es-BO" dirty="0" smtClean="0"/>
              <a:t>Esto demuestra que los maestros no deberían estar en la clase sino en el hospital.</a:t>
            </a:r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BO" dirty="0" smtClean="0"/>
              <a:t>SPA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es-BO" dirty="0" smtClean="0"/>
              <a:t>PARA LOS MAESTROS FASCINANTES:</a:t>
            </a:r>
          </a:p>
          <a:p>
            <a:r>
              <a:rPr lang="es-BO" dirty="0" smtClean="0"/>
              <a:t>Tengan paciencia con los estudiantes, estos males, no es culpa de ellos. Son victimas, por lo tanto tenemos que descubrir, explorar y que ellos “hagan” (saber hacer), para que de alguna manera se des estresen.</a:t>
            </a:r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DOS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BO" sz="4400" b="1" dirty="0" smtClean="0"/>
              <a:t>LOS BUENOS MAESTROS TIENEN UNA METODOLOGÍA, MIENTRAS QUE LOS MAESTROS FASCINANTES TIENEN SENSIBILIDAD</a:t>
            </a:r>
            <a:endParaRPr lang="es-BO" sz="44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49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0919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BUENOS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FASCINANTES</a:t>
                      </a:r>
                      <a:endParaRPr lang="es-BO" dirty="0"/>
                    </a:p>
                  </a:txBody>
                  <a:tcPr/>
                </a:tc>
              </a:tr>
              <a:tr h="920919">
                <a:tc>
                  <a:txBody>
                    <a:bodyPr/>
                    <a:lstStyle/>
                    <a:p>
                      <a:r>
                        <a:rPr lang="es-BO" dirty="0" smtClean="0"/>
                        <a:t>Hablan con sus voces</a:t>
                      </a:r>
                    </a:p>
                    <a:p>
                      <a:r>
                        <a:rPr lang="es-BO" dirty="0" smtClean="0"/>
                        <a:t>Son didácticos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2000" dirty="0" smtClean="0"/>
                        <a:t>Hablan con sus ojos.</a:t>
                      </a:r>
                    </a:p>
                    <a:p>
                      <a:r>
                        <a:rPr lang="es-BO" sz="2000" dirty="0" smtClean="0"/>
                        <a:t>Van mas allá.</a:t>
                      </a:r>
                      <a:r>
                        <a:rPr lang="es-BO" sz="2000" baseline="0" dirty="0" smtClean="0"/>
                        <a:t> Tienen la sensibilidad para hablar a los corazones de sus estudiantes.</a:t>
                      </a:r>
                    </a:p>
                    <a:p>
                      <a:r>
                        <a:rPr lang="es-BO" sz="2000" baseline="0" dirty="0" smtClean="0"/>
                        <a:t>Es un amo de la sensibilidad, sabe proteger su emoción en focos de tención.</a:t>
                      </a:r>
                    </a:p>
                    <a:p>
                      <a:r>
                        <a:rPr lang="es-BO" sz="2000" baseline="0" dirty="0" smtClean="0"/>
                        <a:t>Entiende que el débil: excluye y condena, mientras que el fuerte: acepta y comprende.</a:t>
                      </a:r>
                    </a:p>
                    <a:p>
                      <a:r>
                        <a:rPr lang="es-BO" sz="2000" baseline="0" dirty="0" smtClean="0"/>
                        <a:t>Ve al mundo con ojos de águila.</a:t>
                      </a:r>
                    </a:p>
                    <a:p>
                      <a:r>
                        <a:rPr lang="es-BO" sz="2000" baseline="0" dirty="0" smtClean="0"/>
                        <a:t>Entiende que somos creadores y victimas del sistema social, el cual valora el tener y no el ser, lo estético  y no el contenido, el consumismo y no las ideas.</a:t>
                      </a:r>
                    </a:p>
                    <a:p>
                      <a:r>
                        <a:rPr lang="es-BO" sz="2000" baseline="0" dirty="0" smtClean="0"/>
                        <a:t>Es pilar de la escuela de la vida</a:t>
                      </a:r>
                    </a:p>
                    <a:p>
                      <a:endParaRPr lang="es-BO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 smtClean="0"/>
              <a:t>TRES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BO" sz="4400" b="1" dirty="0" smtClean="0"/>
              <a:t>LOS BUENOS MAESTROS EDUCAN LA INTELIGENCIA, MIENTRAS QUE LOS MAESTROS FASCINANTES EDUCAN LA EMOCIÓN.</a:t>
            </a:r>
            <a:endParaRPr lang="es-BO" sz="44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BUENOS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FASCINANTES</a:t>
                      </a:r>
                      <a:endParaRPr lang="es-B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BO" dirty="0" smtClean="0"/>
                        <a:t>Enseñan</a:t>
                      </a:r>
                      <a:r>
                        <a:rPr lang="es-BO" baseline="0" dirty="0" smtClean="0"/>
                        <a:t> a explorar el mundo en que viven, desde la inmensidad del espacio hasta el átomo diminuto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1600" dirty="0" smtClean="0"/>
                        <a:t>Enseñan a explorar el mundo que son, su propio ser.</a:t>
                      </a:r>
                    </a:p>
                    <a:p>
                      <a:r>
                        <a:rPr lang="es-BO" sz="1600" dirty="0" smtClean="0"/>
                        <a:t>Saben</a:t>
                      </a:r>
                      <a:r>
                        <a:rPr lang="es-BO" sz="1600" baseline="0" dirty="0" smtClean="0"/>
                        <a:t> que trabajar con las emociones es mas complejo que trabajar con los mas intrincados cálculos matemáticos y físicos.</a:t>
                      </a:r>
                    </a:p>
                    <a:p>
                      <a:r>
                        <a:rPr lang="es-BO" sz="1600" baseline="0" dirty="0" smtClean="0"/>
                        <a:t>Estimula al estudiante a pensar antes de reaccionar, a no tener miedo del miedo; a ser su propio líder, autor de su propia historia</a:t>
                      </a:r>
                    </a:p>
                    <a:p>
                      <a:r>
                        <a:rPr lang="es-BO" sz="1600" baseline="0" dirty="0" smtClean="0"/>
                        <a:t>Se da  a si mismo sin esperar nada a cambio.</a:t>
                      </a:r>
                    </a:p>
                    <a:p>
                      <a:r>
                        <a:rPr lang="es-BO" sz="1600" baseline="0" dirty="0" smtClean="0"/>
                        <a:t>Les enseña a saber perder, arriesgarse a trasformar los sueños en realidad y tener el valor de entrar a sitios desconocidos</a:t>
                      </a:r>
                      <a:endParaRPr lang="es-BO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8596" y="4214818"/>
            <a:ext cx="8286808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Estamos vacunados desde la infancia , contra una serie de virus y </a:t>
            </a:r>
            <a:r>
              <a:rPr lang="es-BO" dirty="0"/>
              <a:t>b</a:t>
            </a:r>
            <a:r>
              <a:rPr lang="es-BO" dirty="0" smtClean="0"/>
              <a:t>acterias; pero no lo estamos contra la desilusión, la frustración y el rechazo.</a:t>
            </a:r>
          </a:p>
          <a:p>
            <a:pPr algn="ctr"/>
            <a:r>
              <a:rPr lang="es-BO" dirty="0" smtClean="0"/>
              <a:t>Si no  educamos la emoción podemos generar cuando menos tres resultados: personas insensibles, hipersensibles, desorientados</a:t>
            </a:r>
            <a:endParaRPr lang="es-B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 smtClean="0"/>
              <a:t>CUATRO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s-BO" sz="4400" b="1" dirty="0" smtClean="0"/>
              <a:t>LOS BUENOS MAESTROS USAN LA MEMORIA COMO DEPOSITO DE INFORMACIÓN, MIENTRAS QUE LOS MAESTROS FASCINANTES LA USAN COMO APOYO EN EL ARTE DE PENSAR</a:t>
            </a:r>
            <a:endParaRPr lang="es-BO" sz="44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6513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61167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</a:t>
                      </a:r>
                      <a:r>
                        <a:rPr lang="es-BO" baseline="0" dirty="0" smtClean="0"/>
                        <a:t> BUENOS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FASCINANTES</a:t>
                      </a:r>
                      <a:endParaRPr lang="es-BO" dirty="0"/>
                    </a:p>
                  </a:txBody>
                  <a:tcPr/>
                </a:tc>
              </a:tr>
              <a:tr h="5053853">
                <a:tc>
                  <a:txBody>
                    <a:bodyPr/>
                    <a:lstStyle/>
                    <a:p>
                      <a:r>
                        <a:rPr lang="es-BO" dirty="0" smtClean="0"/>
                        <a:t>Usan la memoria como un deposito de información.</a:t>
                      </a:r>
                    </a:p>
                    <a:p>
                      <a:r>
                        <a:rPr lang="es-BO" dirty="0" smtClean="0"/>
                        <a:t>Les interesa el contenido y el ingreso de sus estudiantes a la universidad.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dirty="0" smtClean="0"/>
                        <a:t>Usan la memoria como un apoyo para la creatividad.</a:t>
                      </a:r>
                    </a:p>
                    <a:p>
                      <a:r>
                        <a:rPr lang="es-BO" dirty="0" smtClean="0"/>
                        <a:t>Enseñan</a:t>
                      </a:r>
                      <a:r>
                        <a:rPr lang="es-BO" baseline="0" dirty="0" smtClean="0"/>
                        <a:t> a ser pensadores y no repetidores de la información</a:t>
                      </a:r>
                    </a:p>
                    <a:p>
                      <a:r>
                        <a:rPr lang="es-BO" baseline="0" dirty="0" smtClean="0"/>
                        <a:t>Transforma la información en conocimiento.</a:t>
                      </a:r>
                    </a:p>
                    <a:p>
                      <a:r>
                        <a:rPr lang="es-BO" baseline="0" dirty="0" smtClean="0"/>
                        <a:t>Brinda exámenes abiertos, que promueva la creatividad, estimulando el desarrollo del pensamiento libre.</a:t>
                      </a:r>
                    </a:p>
                    <a:p>
                      <a:r>
                        <a:rPr lang="es-BO" baseline="0" dirty="0" smtClean="0"/>
                        <a:t>Cultiva el razonamiento esquemático y expandir la argumentación del estudiante.</a:t>
                      </a:r>
                    </a:p>
                    <a:p>
                      <a:r>
                        <a:rPr lang="es-BO" baseline="0" dirty="0" smtClean="0"/>
                        <a:t>Evita utilizar los test y de opción múltiple.</a:t>
                      </a:r>
                    </a:p>
                    <a:p>
                      <a:r>
                        <a:rPr lang="es-BO" baseline="0" dirty="0" smtClean="0"/>
                        <a:t>Cultiva la idea organizada aunque estén completamente equivocados en relación con el material que se enseño.</a:t>
                      </a:r>
                    </a:p>
                    <a:p>
                      <a:r>
                        <a:rPr lang="es-BO" baseline="0" dirty="0" smtClean="0"/>
                        <a:t>Da la máxima calificación aun razonamiento brillante basado en datos erróneos.</a:t>
                      </a:r>
                      <a:endParaRPr lang="es-B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BO" dirty="0" smtClean="0"/>
              <a:t>En el pasado, el conocimiento se duplicaba cada dos o tres siglos. Hoy en día, se duplica cada tres a cinco años, mientras tanto,</a:t>
            </a:r>
          </a:p>
          <a:p>
            <a:pPr>
              <a:buNone/>
            </a:pPr>
            <a:r>
              <a:rPr lang="es-BO" b="1" dirty="0" smtClean="0"/>
              <a:t>¿Dónde están los pensadores?</a:t>
            </a:r>
          </a:p>
          <a:p>
            <a:pPr>
              <a:buNone/>
            </a:pPr>
            <a:r>
              <a:rPr lang="es-BO" dirty="0" smtClean="0"/>
              <a:t>Estamos contemplando, que nuestros estudiantes terminen la universidad para sentirnos orgullosos, pero ¿</a:t>
            </a:r>
            <a:r>
              <a:rPr lang="es-BO" b="1" dirty="0" smtClean="0"/>
              <a:t>De que?</a:t>
            </a:r>
          </a:p>
          <a:p>
            <a:pPr>
              <a:buNone/>
            </a:pPr>
            <a:r>
              <a:rPr lang="es-BO" dirty="0" smtClean="0"/>
              <a:t>Hemos multiplicado el conocimiento pero no a los hombres y mujeres pensadores.</a:t>
            </a:r>
          </a:p>
          <a:p>
            <a:pPr>
              <a:buNone/>
            </a:pPr>
            <a:r>
              <a:rPr lang="es-BO" dirty="0" smtClean="0"/>
              <a:t>Estimulemos a nuestros estudiantes a que tengan la audacia de pensar, cuestionar, debatir y romper los paradigmas.</a:t>
            </a:r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 smtClean="0"/>
              <a:t>CINCO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BO" sz="5400" b="1" dirty="0" smtClean="0"/>
              <a:t>LOS BUENOS MAESTROS SON TEMPORALES, MIENTRAS QUE LOS MAESTROS FASCINANTES SON INOLVIDABLES</a:t>
            </a:r>
            <a:endParaRPr lang="es-BO" sz="54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BO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SIETE HÁBITOS DE LOS BUENOS Y  FASCINANTES MAESTROS</a:t>
            </a:r>
            <a:endParaRPr kumimoji="0" lang="es-BO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1371600" y="3886200"/>
            <a:ext cx="6400800" cy="1257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BO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ORIENTACIONES PEDAGÓGICAS CONTEMPORÁNEAS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B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2357422" y="5429264"/>
            <a:ext cx="342902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HUGO ALEX RIVAS MORA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714374"/>
          <a:ext cx="8229600" cy="5357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734"/>
                <a:gridCol w="4614866"/>
              </a:tblGrid>
              <a:tr h="461773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</a:t>
                      </a:r>
                      <a:r>
                        <a:rPr lang="es-BO" baseline="0" dirty="0" smtClean="0"/>
                        <a:t> BUENOS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</a:t>
                      </a:r>
                      <a:r>
                        <a:rPr lang="es-BO" baseline="0" dirty="0" smtClean="0"/>
                        <a:t> FASCINANTES</a:t>
                      </a:r>
                      <a:endParaRPr lang="es-BO" dirty="0"/>
                    </a:p>
                  </a:txBody>
                  <a:tcPr/>
                </a:tc>
              </a:tr>
              <a:tr h="4896058">
                <a:tc>
                  <a:txBody>
                    <a:bodyPr/>
                    <a:lstStyle/>
                    <a:p>
                      <a:r>
                        <a:rPr lang="es-BO" dirty="0" smtClean="0"/>
                        <a:t>Es recordado durante el tiempo de su escuela.</a:t>
                      </a:r>
                    </a:p>
                    <a:p>
                      <a:r>
                        <a:rPr lang="es-BO" dirty="0" smtClean="0"/>
                        <a:t>Encuentra</a:t>
                      </a:r>
                      <a:r>
                        <a:rPr lang="es-BO" baseline="0" dirty="0" smtClean="0"/>
                        <a:t> a sus estudiantes</a:t>
                      </a:r>
                    </a:p>
                    <a:p>
                      <a:r>
                        <a:rPr lang="es-BO" baseline="0" dirty="0" smtClean="0"/>
                        <a:t>Es admirado</a:t>
                      </a:r>
                    </a:p>
                    <a:p>
                      <a:r>
                        <a:rPr lang="es-BO" baseline="0" dirty="0" smtClean="0"/>
                        <a:t>Se preocupa por las calificaciones de sus estudiantes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sz="2000" dirty="0" smtClean="0"/>
                        <a:t>Es inolvidable</a:t>
                      </a:r>
                    </a:p>
                    <a:p>
                      <a:r>
                        <a:rPr lang="es-BO" sz="2000" dirty="0" smtClean="0"/>
                        <a:t>Lo encuentran ellos.</a:t>
                      </a:r>
                    </a:p>
                    <a:p>
                      <a:r>
                        <a:rPr lang="es-BO" sz="2000" dirty="0" smtClean="0"/>
                        <a:t>Es amado</a:t>
                      </a:r>
                    </a:p>
                    <a:p>
                      <a:r>
                        <a:rPr lang="es-BO" sz="2000" dirty="0" smtClean="0"/>
                        <a:t>Se preocupa por transformarlos en ingenieros de ideas</a:t>
                      </a:r>
                    </a:p>
                    <a:p>
                      <a:r>
                        <a:rPr lang="es-BO" sz="2000" dirty="0" smtClean="0"/>
                        <a:t>Las pequeñas ideas de sus estudiantes lo trasforma en grande.</a:t>
                      </a:r>
                    </a:p>
                    <a:p>
                      <a:r>
                        <a:rPr lang="es-BO" sz="2000" dirty="0" smtClean="0"/>
                        <a:t>Inspira</a:t>
                      </a:r>
                      <a:r>
                        <a:rPr lang="es-BO" sz="2000" baseline="0" dirty="0" smtClean="0"/>
                        <a:t> la inteligencia, guiándolos para enfrentar sus retos y no solo para tener cultura informativa</a:t>
                      </a:r>
                    </a:p>
                    <a:p>
                      <a:r>
                        <a:rPr lang="es-BO" sz="2000" baseline="0" dirty="0" smtClean="0"/>
                        <a:t>Estimula a tener relación amorosa con la naturaleza.</a:t>
                      </a:r>
                    </a:p>
                    <a:p>
                      <a:r>
                        <a:rPr lang="es-BO" sz="2000" baseline="0" dirty="0" smtClean="0"/>
                        <a:t>La información se archiva en la memoria, la experiencia se siembra en el corazón.</a:t>
                      </a:r>
                      <a:endParaRPr lang="es-BO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 smtClean="0"/>
              <a:t>SEIS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BO" sz="4400" b="1" dirty="0" smtClean="0"/>
              <a:t>LOS BUENOS MAESTROS CORRIGEN EL COMPORTAMIENTO, MIENTRAS QUE LOS MAESTROS FASCINANTES RESUELVEN LOS CONFLICTOS EN EL SALÓN DE CLASES</a:t>
            </a:r>
            <a:endParaRPr lang="es-BO" sz="44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500062"/>
          <a:ext cx="8229600" cy="514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43302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BUENOS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FASCINANTES</a:t>
                      </a:r>
                      <a:endParaRPr lang="es-BO" dirty="0"/>
                    </a:p>
                  </a:txBody>
                  <a:tcPr/>
                </a:tc>
              </a:tr>
              <a:tr h="4700213">
                <a:tc>
                  <a:txBody>
                    <a:bodyPr/>
                    <a:lstStyle/>
                    <a:p>
                      <a:r>
                        <a:rPr lang="es-BO" dirty="0" smtClean="0"/>
                        <a:t>Corrigen el comportamiento agresivo.</a:t>
                      </a:r>
                    </a:p>
                    <a:p>
                      <a:r>
                        <a:rPr lang="es-BO" dirty="0" smtClean="0"/>
                        <a:t>Cuenta los días para que concluya el año</a:t>
                      </a:r>
                    </a:p>
                    <a:p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dirty="0" smtClean="0"/>
                        <a:t>Resuelve los conflictos en el salón de clase.</a:t>
                      </a:r>
                    </a:p>
                    <a:p>
                      <a:r>
                        <a:rPr lang="es-BO" dirty="0" smtClean="0"/>
                        <a:t>Protege sus emociones ante los acalorados conflictos de sus estudiantes, de lo contrario la</a:t>
                      </a:r>
                      <a:r>
                        <a:rPr lang="es-BO" baseline="0" dirty="0" smtClean="0"/>
                        <a:t> fricción puede desgastar profundamente.</a:t>
                      </a:r>
                    </a:p>
                    <a:p>
                      <a:r>
                        <a:rPr lang="es-BO" baseline="0" dirty="0" smtClean="0"/>
                        <a:t>Cuando esta tenso, durante los 30 segundos, es amigo del silencio y respira profundo.( porque obstruye la cadena del pensamiento)</a:t>
                      </a:r>
                    </a:p>
                    <a:p>
                      <a:r>
                        <a:rPr lang="es-BO" baseline="0" dirty="0" smtClean="0"/>
                        <a:t>No da lecciones morales al agresor; por que la emoción del agresor esta tensa y su inteligencia esta obstruida.</a:t>
                      </a:r>
                    </a:p>
                    <a:p>
                      <a:r>
                        <a:rPr lang="es-BO" baseline="0" dirty="0" smtClean="0"/>
                        <a:t>Encanta a su clase con gestos inesperados.</a:t>
                      </a:r>
                      <a:endParaRPr lang="es-B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b="1" dirty="0" smtClean="0"/>
              <a:t>SIETE</a:t>
            </a:r>
            <a:endParaRPr lang="es-B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BO" sz="4400" b="1" dirty="0" smtClean="0"/>
              <a:t>LOS BUENOS MAESTROS EDUCAN PARA UNA PROFESIÓN, MIENTRAS QUE LOS MAESTROS FASCINANTES EDUCAN PARA LA VIDA</a:t>
            </a:r>
            <a:endParaRPr lang="es-BO" sz="44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0"/>
          <a:ext cx="8229600" cy="6280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8604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BUENOS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MAESTROS FASCINANTES</a:t>
                      </a:r>
                      <a:endParaRPr lang="es-BO" dirty="0"/>
                    </a:p>
                  </a:txBody>
                  <a:tcPr/>
                </a:tc>
              </a:tr>
              <a:tr h="4927506">
                <a:tc>
                  <a:txBody>
                    <a:bodyPr/>
                    <a:lstStyle/>
                    <a:p>
                      <a:r>
                        <a:rPr lang="es-BO" dirty="0" smtClean="0"/>
                        <a:t>Educa para una</a:t>
                      </a:r>
                      <a:r>
                        <a:rPr lang="es-BO" baseline="0" dirty="0" smtClean="0"/>
                        <a:t> profesión.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BO" dirty="0" smtClean="0"/>
                        <a:t>Educa para la vida. A través de su exhibición de sus ideas.</a:t>
                      </a:r>
                    </a:p>
                    <a:p>
                      <a:r>
                        <a:rPr lang="es-BO" dirty="0" smtClean="0"/>
                        <a:t>Es libre, porque piensan y piensa porque ama solamente la vida.</a:t>
                      </a:r>
                    </a:p>
                    <a:p>
                      <a:r>
                        <a:rPr lang="es-BO" dirty="0" smtClean="0"/>
                        <a:t>Sus</a:t>
                      </a:r>
                      <a:r>
                        <a:rPr lang="es-BO" baseline="0" dirty="0" smtClean="0"/>
                        <a:t> estudiantes aprenden conciencia critica, no son manipulados, controlados, ni chantajeados</a:t>
                      </a:r>
                    </a:p>
                    <a:p>
                      <a:r>
                        <a:rPr lang="es-BO" baseline="0" dirty="0" smtClean="0"/>
                        <a:t>Son promotores de la autoestima</a:t>
                      </a:r>
                    </a:p>
                    <a:p>
                      <a:r>
                        <a:rPr lang="es-BO" baseline="0" dirty="0" smtClean="0"/>
                        <a:t>Ponen especial atención en aquellos estudiantes que son objeto de burla y tímidos y a quienes se les llama con apodos peyorativos.</a:t>
                      </a:r>
                    </a:p>
                    <a:p>
                      <a:r>
                        <a:rPr lang="es-BO" baseline="0" dirty="0" smtClean="0"/>
                        <a:t>Sabe que pueden ser encarcelados por sus traumas.</a:t>
                      </a:r>
                    </a:p>
                    <a:p>
                      <a:r>
                        <a:rPr lang="es-BO" baseline="0" dirty="0" smtClean="0"/>
                        <a:t>Les muestra su capacidad interna.</a:t>
                      </a:r>
                    </a:p>
                    <a:p>
                      <a:r>
                        <a:rPr lang="es-BO" baseline="0" dirty="0" smtClean="0"/>
                        <a:t>Les enseña a utilizar el dolor como fertilizante para su crecimiento.</a:t>
                      </a:r>
                    </a:p>
                    <a:p>
                      <a:r>
                        <a:rPr lang="es-BO" baseline="0" dirty="0" smtClean="0"/>
                        <a:t>Si emprenden no tengan miedo de fallar, si fallan no tengan miedo de llorar. Si lloran vuelvan a pensar en su vida, pero no se rindan.</a:t>
                      </a:r>
                      <a:endParaRPr lang="es-B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BO" dirty="0" smtClean="0"/>
              <a:t>ENSEÑEN A SER FLEXIBLES EN EL TRABAJO Y EN LA VIDA, PORQUE SOLO QUIENES SON CAPACES DE GENERAR UNA IDEA PUEDEN CAMBIAR SUS MENTES.</a:t>
            </a:r>
          </a:p>
          <a:p>
            <a:pPr>
              <a:buNone/>
            </a:pPr>
            <a:r>
              <a:rPr lang="es-BO" dirty="0" smtClean="0"/>
              <a:t>ORIÉNTALOS PARA EXTRAER, DE CADA LAGRIMA, UNA LECCIÓN DE VIDA.</a:t>
            </a:r>
          </a:p>
          <a:p>
            <a:pPr algn="ctr">
              <a:buNone/>
            </a:pPr>
            <a:r>
              <a:rPr lang="es-BO" b="1" dirty="0" smtClean="0"/>
              <a:t>GRACIAS</a:t>
            </a:r>
            <a:endParaRPr lang="es-BO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UNO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BO" sz="4400" dirty="0" smtClean="0"/>
              <a:t>LOS BUENOS MAESTROS SON ELOCUENTES, MIENTRAS QUE LOS MAESTROS FASCINANTES CONOCEN EL FUNCIONAMIENTO DEL CEREBRO</a:t>
            </a:r>
            <a:endParaRPr lang="es-BO" sz="4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BUENOS</a:t>
                      </a:r>
                      <a:endParaRPr lang="es-B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BO" dirty="0" smtClean="0"/>
                        <a:t>FASCINANTES</a:t>
                      </a:r>
                      <a:endParaRPr lang="es-BO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BO" dirty="0" smtClean="0"/>
                        <a:t>Tiene</a:t>
                      </a:r>
                      <a:r>
                        <a:rPr lang="es-BO" baseline="0" dirty="0" smtClean="0"/>
                        <a:t> buena cultura académica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BO" dirty="0" smtClean="0"/>
                        <a:t>Van mas halla de ese objetivo</a:t>
                      </a:r>
                      <a:endParaRPr lang="es-B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571472" y="1571612"/>
            <a:ext cx="8143932" cy="4786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 smtClean="0"/>
              <a:t>Porque tratan de entender el funcionamiento de las mentes de sus educandos, para poder educar mejor.</a:t>
            </a:r>
          </a:p>
          <a:p>
            <a:pPr algn="ctr"/>
            <a:r>
              <a:rPr lang="es-BO" dirty="0" smtClean="0"/>
              <a:t>No solo es otro numero en el aula, sino es un ser humano complejo, con necesidades únicas.</a:t>
            </a:r>
          </a:p>
          <a:p>
            <a:pPr algn="ctr"/>
            <a:r>
              <a:rPr lang="es-BO" dirty="0" smtClean="0"/>
              <a:t>Trasforman la información en conocimiento y este a su vez en experiencia de vida.</a:t>
            </a:r>
          </a:p>
          <a:p>
            <a:pPr algn="ctr"/>
            <a:r>
              <a:rPr lang="es-BO" dirty="0" smtClean="0"/>
              <a:t>Solo la experiencia se registra en la memoria</a:t>
            </a:r>
          </a:p>
          <a:p>
            <a:pPr algn="ctr"/>
            <a:r>
              <a:rPr lang="es-BO" dirty="0" smtClean="0"/>
              <a:t>Los fenómenos que producen los pensamientos son los mismos, pero los actores en el escenario son diferentes.</a:t>
            </a:r>
          </a:p>
          <a:p>
            <a:pPr algn="ctr"/>
            <a:r>
              <a:rPr lang="es-BO" dirty="0" smtClean="0"/>
              <a:t>La calidad y velocidad de los pensamientos han cambiado.</a:t>
            </a:r>
          </a:p>
          <a:p>
            <a:pPr algn="ctr"/>
            <a:r>
              <a:rPr lang="es-BO" dirty="0" smtClean="0"/>
              <a:t>Nuestro primer habito es entender las mentes de los educandos y tratar de encontrar respuestas inusuales, diferentes de aquellas a las que están acostumbrados</a:t>
            </a:r>
            <a:endParaRPr lang="es-B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SÍNDROME DEL PENSAMIENTO ACELERADO </a:t>
            </a:r>
            <a:r>
              <a:rPr lang="es-BO" dirty="0"/>
              <a:t>(</a:t>
            </a:r>
            <a:r>
              <a:rPr lang="es-BO" dirty="0" smtClean="0"/>
              <a:t>SPA)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BO" dirty="0" smtClean="0"/>
              <a:t>La Tv muestra mas de 60 personas por hora, con diversas características de personalidad.</a:t>
            </a:r>
          </a:p>
          <a:p>
            <a:r>
              <a:rPr lang="es-BO" dirty="0" smtClean="0"/>
              <a:t>Los maestros con sus gestos y palabras no tienen impacto emocional,  capaz de producir </a:t>
            </a:r>
            <a:r>
              <a:rPr lang="es-BO" b="1" u="sng" dirty="0" smtClean="0"/>
              <a:t>estímulos en el desarrollo de la inteligencia</a:t>
            </a:r>
            <a:r>
              <a:rPr lang="es-BO" dirty="0" smtClean="0"/>
              <a:t> de los educandos.</a:t>
            </a:r>
          </a:p>
          <a:p>
            <a:r>
              <a:rPr lang="es-BO" dirty="0" smtClean="0"/>
              <a:t>Con frecuencia los maestros gritan para captar un poco de atención.</a:t>
            </a:r>
          </a:p>
          <a:p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es-BO" dirty="0" smtClean="0"/>
              <a:t>La Tv contribuye a generar SPA</a:t>
            </a:r>
          </a:p>
          <a:p>
            <a:r>
              <a:rPr lang="es-BO" dirty="0" smtClean="0"/>
              <a:t>Quienes sufren de SPA adquieren una adicción a nuevos estímulos. “Están inquietos en sus asientos, tienen conversaciones paralelas, no se concentran y distraen a sus compañeros”.</a:t>
            </a:r>
          </a:p>
          <a:p>
            <a:r>
              <a:rPr lang="es-BO" dirty="0" smtClean="0"/>
              <a:t>La velocidad de los pensamientos hace 10 años, era mucho menor que hoy en día, por eso el modelo de educación tradicional, funcionaba, aunque no era el ideal.</a:t>
            </a:r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BO" dirty="0" smtClean="0"/>
              <a:t>SPA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r>
              <a:rPr lang="es-BO" dirty="0" smtClean="0"/>
              <a:t>NECESITAMOS MAESTROS EXCEPCIONALES</a:t>
            </a:r>
          </a:p>
          <a:p>
            <a:r>
              <a:rPr lang="es-BO" dirty="0" smtClean="0"/>
              <a:t>¿Por qué la disminución de la memoria es uno de los síntomas?</a:t>
            </a:r>
          </a:p>
          <a:p>
            <a:r>
              <a:rPr lang="es-BO" dirty="0" smtClean="0"/>
              <a:t>Porque el cerebro es mas listo que nosotros y bloquea la memoria para que pensemos menos y gastemos menos energía.</a:t>
            </a:r>
          </a:p>
          <a:p>
            <a:r>
              <a:rPr lang="es-BO" dirty="0" smtClean="0"/>
              <a:t>SPA es la causa de la crisis educativa mundial</a:t>
            </a:r>
          </a:p>
          <a:p>
            <a:r>
              <a:rPr lang="es-BO" dirty="0" smtClean="0"/>
              <a:t>Mientras que los maestros están en el salón de clase los niños/ jóvenes están en otro mundo</a:t>
            </a:r>
          </a:p>
          <a:p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s-BO" dirty="0" smtClean="0"/>
              <a:t>SPA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BO" b="1" dirty="0" smtClean="0"/>
              <a:t>CAUSAS DEL SPA</a:t>
            </a:r>
          </a:p>
          <a:p>
            <a:r>
              <a:rPr lang="es-BO" dirty="0" smtClean="0"/>
              <a:t>Exceso de estímulos visuales y auditivos, producidos por la Tv, que ataca la emoción.</a:t>
            </a:r>
          </a:p>
          <a:p>
            <a:r>
              <a:rPr lang="es-BO" dirty="0" smtClean="0"/>
              <a:t>Exceso de información</a:t>
            </a:r>
          </a:p>
          <a:p>
            <a:r>
              <a:rPr lang="es-BO" dirty="0" smtClean="0"/>
              <a:t>La paranoia del consumismo y al estética, que dificulta la internalización.</a:t>
            </a:r>
          </a:p>
          <a:p>
            <a:pPr>
              <a:buNone/>
            </a:pPr>
            <a:r>
              <a:rPr lang="es-BO" dirty="0" smtClean="0"/>
              <a:t>Todas estas causas entorpecen la construcción de pensamientos y genera una psicoadapatacion a la rutina diaria; en otras palabras el placer de las pequeñas cosas de la vida.</a:t>
            </a:r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BO" dirty="0" smtClean="0"/>
              <a:t>SPA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10000"/>
          </a:bodyPr>
          <a:lstStyle/>
          <a:p>
            <a:r>
              <a:rPr lang="es-BO" dirty="0" smtClean="0"/>
              <a:t>Un niño de 8 años de edad, tiene mas información almacenada en su memoria que una persona de 70 años.</a:t>
            </a:r>
          </a:p>
          <a:p>
            <a:r>
              <a:rPr lang="es-BO" dirty="0" smtClean="0"/>
              <a:t>Quienes padecen de SPA, no son capaces de controlar totalmente sus pensamientos y no pueden tranquilizar su mente.</a:t>
            </a:r>
          </a:p>
          <a:p>
            <a:r>
              <a:rPr lang="es-BO" dirty="0" smtClean="0"/>
              <a:t>La gran amenaza para la calidad de vida del hombre actual es SPA.</a:t>
            </a:r>
          </a:p>
          <a:p>
            <a:r>
              <a:rPr lang="es-BO" dirty="0" smtClean="0"/>
              <a:t>Por lo tanto, el maestro fascinante tiene  que conocer el alma humano, a fin de descubrir herramientas pedagógicas capaces de trasformar la sala de estar, en un salón de clases en un oasis y no en una fuente de estrés.</a:t>
            </a:r>
            <a:endParaRPr lang="es-B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smtClean="0"/>
              <a:t>HUGO ALEX RIVAS MORA</a:t>
            </a:r>
            <a:endParaRPr lang="es-B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1701</Words>
  <Application>Microsoft Office PowerPoint</Application>
  <PresentationFormat>Presentación en pantalla (4:3)</PresentationFormat>
  <Paragraphs>164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«BUENOS MAESTROS Y MAESTROS FASCINANTES»</vt:lpstr>
      <vt:lpstr>Presentación de PowerPoint</vt:lpstr>
      <vt:lpstr>UNO</vt:lpstr>
      <vt:lpstr>Presentación de PowerPoint</vt:lpstr>
      <vt:lpstr>SÍNDROME DEL PENSAMIENTO ACELERADO (SPA)</vt:lpstr>
      <vt:lpstr>Presentación de PowerPoint</vt:lpstr>
      <vt:lpstr>SPA</vt:lpstr>
      <vt:lpstr>SPA</vt:lpstr>
      <vt:lpstr>SPA</vt:lpstr>
      <vt:lpstr>SPA</vt:lpstr>
      <vt:lpstr>SPA</vt:lpstr>
      <vt:lpstr>DOS</vt:lpstr>
      <vt:lpstr>Presentación de PowerPoint</vt:lpstr>
      <vt:lpstr>TRES</vt:lpstr>
      <vt:lpstr>Presentación de PowerPoint</vt:lpstr>
      <vt:lpstr>CUATRO</vt:lpstr>
      <vt:lpstr>Presentación de PowerPoint</vt:lpstr>
      <vt:lpstr>Presentación de PowerPoint</vt:lpstr>
      <vt:lpstr>CINCO</vt:lpstr>
      <vt:lpstr>Presentación de PowerPoint</vt:lpstr>
      <vt:lpstr>SEIS</vt:lpstr>
      <vt:lpstr>Presentación de PowerPoint</vt:lpstr>
      <vt:lpstr>SIETE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SIETE HÁBITOS DE LOS BUENOS Y  FASCINANTES MAESTROS</dc:title>
  <dc:creator>SAMSUNG RV410</dc:creator>
  <cp:lastModifiedBy>Luffi</cp:lastModifiedBy>
  <cp:revision>56</cp:revision>
  <dcterms:created xsi:type="dcterms:W3CDTF">2011-10-11T13:16:07Z</dcterms:created>
  <dcterms:modified xsi:type="dcterms:W3CDTF">2013-08-15T16:52:23Z</dcterms:modified>
</cp:coreProperties>
</file>